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6" r:id="rId12"/>
    <p:sldId id="266" r:id="rId13"/>
    <p:sldId id="267" r:id="rId14"/>
    <p:sldId id="273" r:id="rId15"/>
    <p:sldId id="275" r:id="rId16"/>
    <p:sldId id="269" r:id="rId17"/>
    <p:sldId id="270" r:id="rId18"/>
    <p:sldId id="271" r:id="rId19"/>
    <p:sldId id="272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 varScale="1">
        <p:scale>
          <a:sx n="28" d="100"/>
          <a:sy n="28" d="100"/>
        </p:scale>
        <p:origin x="-63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6B79-1362-9942-B661-5DEC07452182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BAB9-4BF3-C54F-8732-9E25AE19B4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6B79-1362-9942-B661-5DEC07452182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BAB9-4BF3-C54F-8732-9E25AE19B4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6B79-1362-9942-B661-5DEC07452182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BAB9-4BF3-C54F-8732-9E25AE19B43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FEEE6B79-1362-9942-B661-5DEC07452182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BAB9-4BF3-C54F-8732-9E25AE19B43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6B79-1362-9942-B661-5DEC07452182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BAB9-4BF3-C54F-8732-9E25AE19B43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6B79-1362-9942-B661-5DEC07452182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6B79-1362-9942-B661-5DEC07452182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BAB9-4BF3-C54F-8732-9E25AE19B43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6B79-1362-9942-B661-5DEC07452182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BAB9-4BF3-C54F-8732-9E25AE19B43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6B79-1362-9942-B661-5DEC07452182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BAB9-4BF3-C54F-8732-9E25AE19B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6B79-1362-9942-B661-5DEC07452182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BAB9-4BF3-C54F-8732-9E25AE19B43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6B79-1362-9942-B661-5DEC07452182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BAB9-4BF3-C54F-8732-9E25AE19B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6B79-1362-9942-B661-5DEC07452182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BAB9-4BF3-C54F-8732-9E25AE19B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E6B79-1362-9942-B661-5DEC07452182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2BAB9-4BF3-C54F-8732-9E25AE19B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godoo.com/wiki/Home" TargetMode="External"/><Relationship Id="rId2" Type="http://schemas.openxmlformats.org/officeDocument/2006/relationships/hyperlink" Target="http://htwins.net/scale2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abyrinth.thinkport.org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11 &amp; 15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Bonnie &amp; Bryan</a:t>
            </a:r>
            <a:endParaRPr lang="en-US" dirty="0"/>
          </a:p>
        </p:txBody>
      </p:sp>
      <p:pic>
        <p:nvPicPr>
          <p:cNvPr id="4" name="Picture 3" descr="scienc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447" y="891988"/>
            <a:ext cx="2605953" cy="261321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Technology Integration Strategies for Science Instruction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09800"/>
            <a:ext cx="5334000" cy="3962400"/>
          </a:xfrm>
        </p:spPr>
        <p:txBody>
          <a:bodyPr/>
          <a:lstStyle/>
          <a:p>
            <a:pPr marL="457200" lvl="0" indent="-457200">
              <a:buFont typeface="Wingdings" charset="2"/>
              <a:buAutoNum type="arabicPlain" startAt="5"/>
            </a:pPr>
            <a:r>
              <a:rPr lang="en-US" dirty="0" smtClean="0"/>
              <a:t>Accessing science information and tools 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Online telescopes</a:t>
            </a:r>
          </a:p>
          <a:p>
            <a:pPr lvl="1"/>
            <a:r>
              <a:rPr lang="en-US" sz="2400" dirty="0" smtClean="0"/>
              <a:t>Online experiments, investigations</a:t>
            </a:r>
          </a:p>
          <a:p>
            <a:pPr lvl="1"/>
            <a:r>
              <a:rPr lang="en-US" sz="2400" dirty="0" smtClean="0"/>
              <a:t>Mobile Apps </a:t>
            </a:r>
          </a:p>
          <a:p>
            <a:endParaRPr lang="en-US" dirty="0"/>
          </a:p>
        </p:txBody>
      </p:sp>
      <p:pic>
        <p:nvPicPr>
          <p:cNvPr id="4" name="Picture 3" descr="Screen shot 2012-07-19 at 9.32.2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3450" y="2997200"/>
            <a:ext cx="2425700" cy="23876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hlinkClick r:id="rId2"/>
              </a:rPr>
              <a:t>http://htwins.net/scale2/</a:t>
            </a:r>
            <a:endParaRPr lang="en-US" u="sng" dirty="0" smtClean="0"/>
          </a:p>
          <a:p>
            <a:r>
              <a:rPr lang="en-US" u="sng" dirty="0" smtClean="0">
                <a:hlinkClick r:id="rId3"/>
              </a:rPr>
              <a:t>http://www.algodoo.com/wiki/Home</a:t>
            </a:r>
            <a:endParaRPr lang="en-US" u="sng" dirty="0" smtClean="0"/>
          </a:p>
          <a:p>
            <a:r>
              <a:rPr lang="en-US" u="sng" smtClean="0">
                <a:hlinkClick r:id="rId4"/>
              </a:rPr>
              <a:t>labyrinth.thinkport.org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CHAPTER 15</a:t>
            </a:r>
            <a:br>
              <a:rPr lang="en-US" dirty="0" smtClean="0"/>
            </a:br>
            <a:r>
              <a:rPr lang="en-US" dirty="0" smtClean="0"/>
              <a:t>Technology in Special Education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and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Legal and policy directives</a:t>
            </a:r>
          </a:p>
          <a:p>
            <a:pPr>
              <a:buNone/>
            </a:pPr>
            <a:endParaRPr/>
          </a:p>
          <a:p>
            <a:r>
              <a:rPr lang="en-US" dirty="0" smtClean="0"/>
              <a:t>The rise of diagnosed autism</a:t>
            </a:r>
          </a:p>
          <a:p>
            <a:pPr>
              <a:buNone/>
            </a:pPr>
            <a:endParaRPr/>
          </a:p>
          <a:p>
            <a:r>
              <a:rPr lang="en-US" dirty="0" smtClean="0"/>
              <a:t>American sign language (world recognized language) 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and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for trained personnel (in special education and technology)</a:t>
            </a:r>
          </a:p>
          <a:p>
            <a:pPr>
              <a:buNone/>
            </a:pPr>
            <a:endParaRPr/>
          </a:p>
          <a:p>
            <a:r>
              <a:rPr lang="en-US" dirty="0" smtClean="0"/>
              <a:t>Requirements of inclusive classrooms</a:t>
            </a:r>
          </a:p>
          <a:p>
            <a:pPr>
              <a:buNone/>
            </a:pPr>
            <a:endParaRPr/>
          </a:p>
          <a:p>
            <a:r>
              <a:rPr lang="en-US" dirty="0" smtClean="0"/>
              <a:t>Lack of web accessibility (websites designed with a set of criteria in mind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1143000"/>
          </a:xfrm>
        </p:spPr>
        <p:txBody>
          <a:bodyPr/>
          <a:lstStyle/>
          <a:p>
            <a:r>
              <a:rPr lang="en-US" dirty="0" smtClean="0"/>
              <a:t>Integration Strategies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Cognitive Disabilities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1"/>
            <a:ext cx="4800600" cy="39624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Software/Tools for reading instruction (Jump Start Kindergarten Reading, Simon Sounds it Out, Fast Forward) </a:t>
            </a:r>
          </a:p>
          <a:p>
            <a:pPr lvl="0"/>
            <a:r>
              <a:rPr lang="en-US" dirty="0" smtClean="0"/>
              <a:t>Software/ Tools for writing skills (Dragon Naturally Speaking, </a:t>
            </a:r>
            <a:r>
              <a:rPr lang="en-US" dirty="0" err="1" smtClean="0"/>
              <a:t>Vlingo</a:t>
            </a:r>
            <a:r>
              <a:rPr lang="en-US" dirty="0" smtClean="0"/>
              <a:t>, NEO Writer, </a:t>
            </a:r>
            <a:r>
              <a:rPr lang="en-US" dirty="0" err="1" smtClean="0"/>
              <a:t>Quicktionary</a:t>
            </a:r>
            <a:r>
              <a:rPr lang="en-US" dirty="0" smtClean="0"/>
              <a:t> Reading Pen, Write out Loud) </a:t>
            </a:r>
          </a:p>
          <a:p>
            <a:pPr lvl="0"/>
            <a:r>
              <a:rPr lang="en-US" dirty="0" smtClean="0"/>
              <a:t>Math Instruction ( Coin-U-</a:t>
            </a:r>
            <a:r>
              <a:rPr lang="en-US" dirty="0" err="1" smtClean="0"/>
              <a:t>Lator</a:t>
            </a:r>
            <a:r>
              <a:rPr lang="en-US" dirty="0" smtClean="0"/>
              <a:t>, Apps such as Math Racer (i4software).</a:t>
            </a:r>
            <a:endParaRPr lang="en-US" dirty="0"/>
          </a:p>
        </p:txBody>
      </p:sp>
      <p:pic>
        <p:nvPicPr>
          <p:cNvPr id="4" name="Picture 3" descr="jumpsta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2197100"/>
            <a:ext cx="2635250" cy="1973894"/>
          </a:xfrm>
          <a:prstGeom prst="rect">
            <a:avLst/>
          </a:prstGeom>
        </p:spPr>
      </p:pic>
      <p:pic>
        <p:nvPicPr>
          <p:cNvPr id="5" name="Picture 4" descr="co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4419600"/>
            <a:ext cx="2362200" cy="183417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Disabilities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1"/>
            <a:ext cx="4419600" cy="3962400"/>
          </a:xfrm>
        </p:spPr>
        <p:txBody>
          <a:bodyPr/>
          <a:lstStyle/>
          <a:p>
            <a:pPr lvl="0"/>
            <a:r>
              <a:rPr lang="en-US" dirty="0" smtClean="0"/>
              <a:t>Alternative keyboards (</a:t>
            </a:r>
            <a:r>
              <a:rPr lang="en-US" dirty="0" err="1" smtClean="0"/>
              <a:t>intellikeys</a:t>
            </a:r>
            <a:r>
              <a:rPr lang="en-US" dirty="0" smtClean="0"/>
              <a:t>) </a:t>
            </a:r>
          </a:p>
          <a:p>
            <a:pPr lvl="0"/>
            <a:r>
              <a:rPr lang="en-US" dirty="0" smtClean="0"/>
              <a:t>Joysticks or switches instead of keyboards </a:t>
            </a:r>
          </a:p>
          <a:p>
            <a:pPr lvl="0"/>
            <a:r>
              <a:rPr lang="en-US" dirty="0" smtClean="0"/>
              <a:t>Voice recognition software (Dragon Naturally Speaking) </a:t>
            </a:r>
            <a:endParaRPr lang="en-US" dirty="0"/>
          </a:p>
        </p:txBody>
      </p:sp>
      <p:pic>
        <p:nvPicPr>
          <p:cNvPr id="4" name="Picture 3" descr="drag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0500" y="4038600"/>
            <a:ext cx="2349500" cy="2194743"/>
          </a:xfrm>
          <a:prstGeom prst="rect">
            <a:avLst/>
          </a:prstGeom>
        </p:spPr>
      </p:pic>
      <p:pic>
        <p:nvPicPr>
          <p:cNvPr id="5" name="Picture 4" descr="intel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1752600"/>
            <a:ext cx="2746736" cy="20574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Sensory Disabilities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1"/>
            <a:ext cx="5029200" cy="3962400"/>
          </a:xfrm>
        </p:spPr>
        <p:txBody>
          <a:bodyPr>
            <a:normAutofit fontScale="92500"/>
          </a:bodyPr>
          <a:lstStyle/>
          <a:p>
            <a:pPr lvl="0"/>
            <a:r>
              <a:rPr lang="en-US" dirty="0" smtClean="0"/>
              <a:t>For the blind </a:t>
            </a:r>
          </a:p>
          <a:p>
            <a:pPr lvl="1"/>
            <a:r>
              <a:rPr lang="en-US" sz="2400" dirty="0" smtClean="0"/>
              <a:t>Canes and sensor technology </a:t>
            </a:r>
          </a:p>
          <a:p>
            <a:pPr lvl="1"/>
            <a:r>
              <a:rPr lang="en-US" sz="2400" dirty="0" smtClean="0"/>
              <a:t>Optical character recognition (OCR) changes text into speech.</a:t>
            </a:r>
          </a:p>
          <a:p>
            <a:pPr lvl="1"/>
            <a:r>
              <a:rPr lang="en-US" sz="2400" dirty="0" smtClean="0"/>
              <a:t>Screen readers (</a:t>
            </a:r>
            <a:r>
              <a:rPr lang="en-US" sz="2400" dirty="0" err="1" smtClean="0"/>
              <a:t>SuperNova</a:t>
            </a:r>
            <a:r>
              <a:rPr lang="en-US" sz="2400" dirty="0" smtClean="0"/>
              <a:t> Screen Reader, JAWS) </a:t>
            </a:r>
          </a:p>
          <a:p>
            <a:pPr lvl="0"/>
            <a:r>
              <a:rPr lang="en-US" dirty="0" smtClean="0"/>
              <a:t>For the deaf </a:t>
            </a:r>
          </a:p>
          <a:p>
            <a:pPr lvl="1"/>
            <a:r>
              <a:rPr lang="en-US" sz="2400" dirty="0" smtClean="0"/>
              <a:t>FM amplification systems (with receivers) </a:t>
            </a:r>
          </a:p>
          <a:p>
            <a:endParaRPr lang="en-US" dirty="0"/>
          </a:p>
        </p:txBody>
      </p:sp>
      <p:pic>
        <p:nvPicPr>
          <p:cNvPr id="5" name="Picture 4" descr="F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4800" y="4572000"/>
            <a:ext cx="3302000" cy="1727200"/>
          </a:xfrm>
          <a:prstGeom prst="rect">
            <a:avLst/>
          </a:prstGeom>
        </p:spPr>
      </p:pic>
      <p:pic>
        <p:nvPicPr>
          <p:cNvPr id="6" name="Picture 5" descr="optic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2057401"/>
            <a:ext cx="2774361" cy="20701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Gifted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1"/>
            <a:ext cx="8458200" cy="3962400"/>
          </a:xfrm>
        </p:spPr>
        <p:txBody>
          <a:bodyPr>
            <a:normAutofit/>
          </a:bodyPr>
          <a:lstStyle/>
          <a:p>
            <a:pPr lvl="0"/>
            <a:r>
              <a:rPr lang="en-US" dirty="0" err="1" smtClean="0"/>
              <a:t>Pyryt’s</a:t>
            </a:r>
            <a:r>
              <a:rPr lang="en-US" dirty="0" smtClean="0"/>
              <a:t> 5 Ps (2009) </a:t>
            </a:r>
          </a:p>
          <a:p>
            <a:pPr lvl="1"/>
            <a:r>
              <a:rPr lang="en-US" sz="2400" dirty="0" smtClean="0"/>
              <a:t>Pace (online acceleration at John Hopkins University) </a:t>
            </a:r>
          </a:p>
          <a:p>
            <a:pPr lvl="1"/>
            <a:r>
              <a:rPr lang="en-US" sz="2400" dirty="0" smtClean="0"/>
              <a:t>Process (creative thinking/problem serving – The Creativity Web at The Centre for Creative Learning or Destination Imagination) </a:t>
            </a:r>
          </a:p>
          <a:p>
            <a:endParaRPr lang="en-US" dirty="0"/>
          </a:p>
        </p:txBody>
      </p:sp>
      <p:pic>
        <p:nvPicPr>
          <p:cNvPr id="4" name="Picture 3" descr="gifte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4254500"/>
            <a:ext cx="3225800" cy="2527300"/>
          </a:xfrm>
          <a:prstGeom prst="rect">
            <a:avLst/>
          </a:prstGeom>
        </p:spPr>
      </p:pic>
      <p:pic>
        <p:nvPicPr>
          <p:cNvPr id="5" name="Picture 4" descr="destinati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6400" y="4648200"/>
            <a:ext cx="4699000" cy="1727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/>
          <a:lstStyle/>
          <a:p>
            <a:r>
              <a:rPr lang="en-US" dirty="0" smtClean="0"/>
              <a:t>CHAPTER 11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Gifted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57401"/>
            <a:ext cx="8686800" cy="3962400"/>
          </a:xfrm>
        </p:spPr>
        <p:txBody>
          <a:bodyPr/>
          <a:lstStyle/>
          <a:p>
            <a:pPr lvl="1"/>
            <a:r>
              <a:rPr lang="en-US" sz="2400" dirty="0" smtClean="0"/>
              <a:t>Passion (freedom to follow passions….Alien Rescue/ </a:t>
            </a:r>
            <a:r>
              <a:rPr lang="en-US" sz="2400" dirty="0" err="1" smtClean="0"/>
              <a:t>GeoThentic</a:t>
            </a:r>
            <a:r>
              <a:rPr lang="en-US" sz="2400" dirty="0" smtClean="0"/>
              <a:t>) http://</a:t>
            </a:r>
          </a:p>
          <a:p>
            <a:pPr lvl="1"/>
            <a:r>
              <a:rPr lang="en-US" sz="2400" dirty="0" smtClean="0"/>
              <a:t>Products (multiple ways to show information – </a:t>
            </a:r>
            <a:r>
              <a:rPr lang="en-US" sz="2400" dirty="0" err="1" smtClean="0"/>
              <a:t>podcasts</a:t>
            </a:r>
            <a:r>
              <a:rPr lang="en-US" sz="2400" dirty="0" smtClean="0"/>
              <a:t>, multi-media products) </a:t>
            </a:r>
          </a:p>
          <a:p>
            <a:pPr lvl="1"/>
            <a:r>
              <a:rPr lang="en-US" sz="2400" dirty="0" smtClean="0"/>
              <a:t>Peers (use technology to broaden social opportunities – social network/</a:t>
            </a:r>
            <a:r>
              <a:rPr lang="en-US" sz="2400" dirty="0" err="1" smtClean="0"/>
              <a:t>wikis</a:t>
            </a:r>
            <a:r>
              <a:rPr lang="en-US" sz="2400" dirty="0" smtClean="0"/>
              <a:t>) </a:t>
            </a:r>
          </a:p>
          <a:p>
            <a:endParaRPr lang="en-US" dirty="0"/>
          </a:p>
        </p:txBody>
      </p:sp>
      <p:pic>
        <p:nvPicPr>
          <p:cNvPr id="4" name="Picture 3" descr="Screen shot 2012-07-22 at 8.58.2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4864101"/>
            <a:ext cx="4914900" cy="1155700"/>
          </a:xfrm>
          <a:prstGeom prst="rect">
            <a:avLst/>
          </a:prstGeom>
        </p:spPr>
      </p:pic>
      <p:pic>
        <p:nvPicPr>
          <p:cNvPr id="5" name="Picture 4" descr="Screen shot 2012-07-22 at 8.59.0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6700" y="5029200"/>
            <a:ext cx="3340100" cy="7493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use technology in Science?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”Technology provides many opportunities to build students’ conceptual knowledge of mathematics and science as well as to connect their learning to problems found in our world”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environment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3646011"/>
            <a:ext cx="4191000" cy="305958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Literacy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 can play an important and integral role in inquiry-oriented science instruction.  (internet search engines, data bases, model building software, handheld technologies, communication tools, </a:t>
            </a:r>
            <a:r>
              <a:rPr lang="en-US" dirty="0" err="1" smtClean="0"/>
              <a:t>blogs</a:t>
            </a:r>
            <a:r>
              <a:rPr lang="en-US" dirty="0" smtClean="0"/>
              <a:t>, </a:t>
            </a:r>
            <a:r>
              <a:rPr lang="en-US" dirty="0" err="1" smtClean="0"/>
              <a:t>wikis</a:t>
            </a:r>
            <a:r>
              <a:rPr lang="en-US" dirty="0" smtClean="0"/>
              <a:t>, </a:t>
            </a:r>
            <a:r>
              <a:rPr lang="en-US" dirty="0" err="1" smtClean="0"/>
              <a:t>podcasts</a:t>
            </a:r>
            <a:r>
              <a:rPr lang="en-US" dirty="0" smtClean="0"/>
              <a:t>, live video sessions)</a:t>
            </a:r>
          </a:p>
          <a:p>
            <a:r>
              <a:rPr lang="en-US" dirty="0" smtClean="0"/>
              <a:t>The need for scientific literacy is necessary in order to make informed decisions about our future (economic, environmental etc).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challenges?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Science is a rapidly changing area </a:t>
            </a:r>
          </a:p>
          <a:p>
            <a:r>
              <a:rPr lang="en-US" dirty="0" smtClean="0"/>
              <a:t>Lack of understanding of the discipline (especially for teachers at the younger years) </a:t>
            </a:r>
            <a:endParaRPr lang="en-US" dirty="0"/>
          </a:p>
        </p:txBody>
      </p:sp>
      <p:pic>
        <p:nvPicPr>
          <p:cNvPr id="4" name="Picture 3" descr="science ahh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3733800"/>
            <a:ext cx="5029200" cy="264438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Technology Integration Strategies for Science Instruction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1"/>
            <a:ext cx="5562600" cy="3962400"/>
          </a:xfrm>
        </p:spPr>
        <p:txBody>
          <a:bodyPr/>
          <a:lstStyle/>
          <a:p>
            <a:pPr marL="457200" lvl="0" indent="-457200">
              <a:buFont typeface="Wingdings" charset="2"/>
              <a:buAutoNum type="arabicPlain"/>
            </a:pPr>
            <a:r>
              <a:rPr lang="en-US" dirty="0" smtClean="0"/>
              <a:t>Involving students in science inquiry through authentic online projects</a:t>
            </a:r>
          </a:p>
          <a:p>
            <a:pPr lvl="0">
              <a:buNone/>
            </a:pPr>
            <a:endParaRPr/>
          </a:p>
          <a:p>
            <a:pPr lvl="1"/>
            <a:r>
              <a:rPr lang="en-US" sz="2400" dirty="0" smtClean="0"/>
              <a:t>Global Learning and Observations to Benefit Environment (GLOBE) </a:t>
            </a:r>
          </a:p>
          <a:p>
            <a:pPr lvl="1"/>
            <a:r>
              <a:rPr lang="en-US" sz="2400" dirty="0" smtClean="0"/>
              <a:t>Project Feeder Watch </a:t>
            </a:r>
          </a:p>
          <a:p>
            <a:pPr lvl="1"/>
            <a:r>
              <a:rPr lang="en-US" sz="2400" dirty="0" smtClean="0"/>
              <a:t>Journey North </a:t>
            </a:r>
          </a:p>
          <a:p>
            <a:endParaRPr lang="en-US" dirty="0"/>
          </a:p>
        </p:txBody>
      </p:sp>
      <p:pic>
        <p:nvPicPr>
          <p:cNvPr id="5" name="Picture 4" descr="glob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3505200"/>
            <a:ext cx="2895600" cy="209492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Technology Integration Strategies for Science Instruction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5486400" cy="3962400"/>
          </a:xfrm>
        </p:spPr>
        <p:txBody>
          <a:bodyPr>
            <a:normAutofit fontScale="92500" lnSpcReduction="20000"/>
          </a:bodyPr>
          <a:lstStyle/>
          <a:p>
            <a:pPr marL="457200" lvl="0" indent="-457200">
              <a:buFont typeface="Wingdings" charset="2"/>
              <a:buAutoNum type="arabicPlain" startAt="2"/>
            </a:pPr>
            <a:r>
              <a:rPr lang="en-US" dirty="0" smtClean="0"/>
              <a:t>Support for Specific Processes in Scientific Inquiry</a:t>
            </a:r>
          </a:p>
          <a:p>
            <a:pPr lvl="0">
              <a:buNone/>
            </a:pPr>
            <a:endParaRPr/>
          </a:p>
          <a:p>
            <a:pPr lvl="1"/>
            <a:r>
              <a:rPr lang="en-US" sz="2400" dirty="0" smtClean="0"/>
              <a:t>Online searching (NASA, Exploratorium, NSF digital libraries) </a:t>
            </a:r>
          </a:p>
          <a:p>
            <a:pPr lvl="1"/>
            <a:r>
              <a:rPr lang="en-US" sz="2400" dirty="0" smtClean="0"/>
              <a:t>Data collection (Computer-based lab) </a:t>
            </a:r>
          </a:p>
          <a:p>
            <a:pPr lvl="1"/>
            <a:r>
              <a:rPr lang="en-US" sz="2400" dirty="0" smtClean="0"/>
              <a:t>Visualizing (parts of cells, molecular structure) </a:t>
            </a:r>
          </a:p>
          <a:p>
            <a:pPr lvl="1"/>
            <a:r>
              <a:rPr lang="en-US" sz="2400" dirty="0" smtClean="0"/>
              <a:t>Analyzing and communicating Data (camera, video, word processing, email) </a:t>
            </a:r>
          </a:p>
          <a:p>
            <a:endParaRPr lang="en-US" dirty="0"/>
          </a:p>
        </p:txBody>
      </p:sp>
      <p:pic>
        <p:nvPicPr>
          <p:cNvPr id="4" name="Picture 3" descr="nas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3124200"/>
            <a:ext cx="3073400" cy="26416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Technology Integration Strategies for Science Instruction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Wingdings" charset="2"/>
              <a:buAutoNum type="arabicPlain" startAt="3"/>
            </a:pPr>
            <a:r>
              <a:rPr lang="en-US" dirty="0" smtClean="0"/>
              <a:t>Supporting Science Skills and Concept Learning 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Online tutorials, lessons, and games (Sheppard Software’s Science Web) </a:t>
            </a:r>
          </a:p>
          <a:p>
            <a:endParaRPr lang="en-US" dirty="0"/>
          </a:p>
        </p:txBody>
      </p:sp>
      <p:pic>
        <p:nvPicPr>
          <p:cNvPr id="4" name="Picture 3" descr="Screen shot 2012-07-19 at 9.28.45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4114800"/>
            <a:ext cx="5410200" cy="157706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Technology Integration Strategies for Science Instruction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58140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 </a:t>
            </a:r>
          </a:p>
          <a:p>
            <a:pPr marL="457200" lvl="0" indent="-457200">
              <a:buFont typeface="Wingdings" charset="2"/>
              <a:buAutoNum type="arabicPlain" startAt="3"/>
            </a:pPr>
            <a:r>
              <a:rPr lang="en-US" dirty="0" smtClean="0"/>
              <a:t>Engaging students in engineering topics through robotics 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Robotics camps/competitions </a:t>
            </a:r>
          </a:p>
          <a:p>
            <a:endParaRPr lang="en-US" dirty="0"/>
          </a:p>
        </p:txBody>
      </p:sp>
      <p:pic>
        <p:nvPicPr>
          <p:cNvPr id="4" name="Picture 3" descr="robo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4121151"/>
            <a:ext cx="3340100" cy="2425700"/>
          </a:xfrm>
          <a:prstGeom prst="rect">
            <a:avLst/>
          </a:prstGeom>
        </p:spPr>
      </p:pic>
      <p:pic>
        <p:nvPicPr>
          <p:cNvPr id="5" name="Picture 4" descr="robot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4121151"/>
            <a:ext cx="3365500" cy="24257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100</TotalTime>
  <Words>526</Words>
  <Application>Microsoft Macintosh PowerPoint</Application>
  <PresentationFormat>On-screen Show (4:3)</PresentationFormat>
  <Paragraphs>79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Focus</vt:lpstr>
      <vt:lpstr>Chapter 11 &amp; 15 </vt:lpstr>
      <vt:lpstr>CHAPTER 11 </vt:lpstr>
      <vt:lpstr>Why use technology in Science?</vt:lpstr>
      <vt:lpstr>Scientific Literacy</vt:lpstr>
      <vt:lpstr>What are the challenges?</vt:lpstr>
      <vt:lpstr>Technology Integration Strategies for Science Instruction  </vt:lpstr>
      <vt:lpstr>Technology Integration Strategies for Science Instruction  </vt:lpstr>
      <vt:lpstr>Technology Integration Strategies for Science Instruction  </vt:lpstr>
      <vt:lpstr>Technology Integration Strategies for Science Instruction  </vt:lpstr>
      <vt:lpstr>Technology Integration Strategies for Science Instruction  </vt:lpstr>
      <vt:lpstr>Slide 11</vt:lpstr>
      <vt:lpstr>CHAPTER 15 Technology in Special Education </vt:lpstr>
      <vt:lpstr>Issues and Problems</vt:lpstr>
      <vt:lpstr>Issues and Problems</vt:lpstr>
      <vt:lpstr>Integration Strategies </vt:lpstr>
      <vt:lpstr>Cognitive Disabilities </vt:lpstr>
      <vt:lpstr>Physical Disabilities</vt:lpstr>
      <vt:lpstr>Sensory Disabilities</vt:lpstr>
      <vt:lpstr>Gifted Students</vt:lpstr>
      <vt:lpstr>Gifted Students</vt:lpstr>
    </vt:vector>
  </TitlesOfParts>
  <Company>Teacher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11 &amp; 15</dc:title>
  <dc:creator>Bonnie  Collins</dc:creator>
  <cp:lastModifiedBy>Mike</cp:lastModifiedBy>
  <cp:revision>19</cp:revision>
  <dcterms:created xsi:type="dcterms:W3CDTF">2012-07-23T13:58:37Z</dcterms:created>
  <dcterms:modified xsi:type="dcterms:W3CDTF">2012-07-23T22:47:03Z</dcterms:modified>
</cp:coreProperties>
</file>